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4630400" cy="8229600"/>
  <p:notesSz cx="8229600" cy="14630400"/>
  <p:embeddedFontLs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Nunito Semi Bold" panose="020B0604020202020204" charset="0"/>
      <p:regular r:id="rId24"/>
    </p:embeddedFont>
    <p:embeddedFont>
      <p:font typeface="PT Sans" panose="020B0503020203020204" pitchFamily="34" charset="0"/>
      <p:regular r:id="rId25"/>
      <p:bold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32" y="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724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63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2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3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09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4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74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4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3065621"/>
            <a:ext cx="59065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Jarvis March Algorithm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Gift Wrapping Approach to Convex Hull Construction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Finding the smallest polygon containing all points in O(n·h) time</a:t>
            </a:r>
            <a:endParaRPr lang="en-US" sz="1850" dirty="0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28C480F2-116B-558A-5E38-81ABAA62F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0" y="-13811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8965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Key Takeaways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052643"/>
            <a:ext cx="7468553" cy="2152055"/>
          </a:xfrm>
          <a:prstGeom prst="roundRect">
            <a:avLst>
              <a:gd name="adj" fmla="val 1668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860584" y="3075503"/>
            <a:ext cx="3711416" cy="1244679"/>
          </a:xfrm>
          <a:prstGeom prst="roundRect">
            <a:avLst>
              <a:gd name="adj" fmla="val 28848"/>
            </a:avLst>
          </a:prstGeom>
          <a:solidFill>
            <a:srgbClr val="F3F3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99899" y="3314819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Intuitive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Models the physical act of wrapping a string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572000" y="3075503"/>
            <a:ext cx="3711416" cy="1244679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4572000" y="3075503"/>
            <a:ext cx="30480" cy="1244679"/>
          </a:xfrm>
          <a:prstGeom prst="roundRect">
            <a:avLst>
              <a:gd name="adj" fmla="val 1178055"/>
            </a:avLst>
          </a:prstGeom>
          <a:solidFill>
            <a:srgbClr val="1AA5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11316" y="3314819"/>
            <a:ext cx="323278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Adaptive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Runs fast when few hull points exist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60584" y="4320183"/>
            <a:ext cx="7422833" cy="861655"/>
          </a:xfrm>
          <a:prstGeom prst="rect">
            <a:avLst/>
          </a:prstGeom>
          <a:solidFill>
            <a:srgbClr val="F3F3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60584" y="4320183"/>
            <a:ext cx="7422833" cy="30480"/>
          </a:xfrm>
          <a:prstGeom prst="roundRect">
            <a:avLst>
              <a:gd name="adj" fmla="val 1178055"/>
            </a:avLst>
          </a:prstGeom>
          <a:solidFill>
            <a:srgbClr val="F34CD8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9899" y="4559498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Practical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Used in graphics, robotics, and pattern recognition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37724" y="547389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Jarvis March algorithm elegantly balances simplicity with efficiency, making it a powerful tool in computational geometry.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825" y="644604"/>
            <a:ext cx="8326160" cy="469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Code Walkthrough: Finding the Next Hull Vertex</a:t>
            </a:r>
            <a:endParaRPr lang="en-US" sz="2950" dirty="0"/>
          </a:p>
        </p:txBody>
      </p:sp>
      <p:sp>
        <p:nvSpPr>
          <p:cNvPr id="3" name="Shape 1"/>
          <p:cNvSpPr/>
          <p:nvPr/>
        </p:nvSpPr>
        <p:spPr>
          <a:xfrm>
            <a:off x="697825" y="1637109"/>
            <a:ext cx="6374130" cy="5723573"/>
          </a:xfrm>
          <a:prstGeom prst="roundRect">
            <a:avLst>
              <a:gd name="adj" fmla="val 5226"/>
            </a:avLst>
          </a:prstGeom>
          <a:solidFill>
            <a:srgbClr val="E6E6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687943" y="1637109"/>
            <a:ext cx="6393894" cy="5723573"/>
          </a:xfrm>
          <a:prstGeom prst="roundRect">
            <a:avLst>
              <a:gd name="adj" fmla="val 523"/>
            </a:avLst>
          </a:prstGeom>
          <a:solidFill>
            <a:srgbClr val="E6E6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887254" y="1786652"/>
            <a:ext cx="5995273" cy="5424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for check_idx in range(</a:t>
            </a:r>
            <a:r>
              <a:rPr lang="en-US" sz="155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self.n</a:t>
            </a: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check_idx == </a:t>
            </a:r>
            <a:r>
              <a:rPr lang="en-US" sz="155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p_idx</a:t>
            </a: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continue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q = self.points[</a:t>
            </a:r>
            <a:r>
              <a:rPr lang="en-US" sz="155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q_idx</a:t>
            </a: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r = self.points[</a:t>
            </a:r>
            <a:r>
              <a:rPr lang="en-US" sz="155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check_idx</a:t>
            </a: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o, val = self._orientation(p, q, r)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If the point is more counter-clockwise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if o == 2: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q_idx = </a:t>
            </a:r>
            <a:r>
              <a:rPr lang="en-US" sz="155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check_idx</a:t>
            </a:r>
            <a:endParaRPr lang="en-US" sz="1550" dirty="0">
              <a:solidFill>
                <a:srgbClr val="00002E"/>
              </a:solidFill>
              <a:highlight>
                <a:srgbClr val="E6E6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# If it's collinear, choose the farthest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elif o == 0: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if self._distance_sq(p, r) &gt; self._distance_sq(p, q):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q_idx = check_idx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66065" y="1612106"/>
            <a:ext cx="4394240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Logic for Identifying the Next Hull Vertex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7566065" y="2104549"/>
            <a:ext cx="6374130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code block is the core of the Jarvis March algorithm's iteration, responsible for selecting the next point on the convex hull.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66065" y="2922151"/>
            <a:ext cx="6374130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Iteration:</a:t>
            </a: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It loops through all points in the dataset (`self.n`) to compare each one against the current best candidate.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7566065" y="3630097"/>
            <a:ext cx="6374130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Exclusion:</a:t>
            </a: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It skips the current anchor point (`p_idx`) itself, as it cannot be the next point on the hull.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7566065" y="4338042"/>
            <a:ext cx="6374130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Orientation Test:</a:t>
            </a: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`_orientation(p, q, r)` function (using cross product) determines if point `r` is counter-clockwise (`o == 2`), clockwise (`o == 1`), or collinear (`o == 0`) with respect to the vector `p` to `q`.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566065" y="5684163"/>
            <a:ext cx="6374130" cy="638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Selecting CCW Point:</a:t>
            </a: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If `r` is more counter-clockwise than the current best candidate `q` (relative to `p`), `r` becomes the new `q_idx`.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566065" y="6392108"/>
            <a:ext cx="6374130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Handling Collinearity:</a:t>
            </a:r>
            <a:r>
              <a:rPr lang="en-US" sz="15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If `r` is collinear with `p` and `q`, the algorithm chooses the point that is *farthest* from `p`. This ensures that all extreme points on a collinear segment are included in the hull.</a:t>
            </a:r>
            <a:endParaRPr lang="en-US" sz="15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49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4958"/>
          </a:xfrm>
          <a:prstGeom prst="rect">
            <a:avLst/>
          </a:prstGeom>
          <a:solidFill>
            <a:srgbClr val="F3F3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537567" y="422315"/>
            <a:ext cx="583001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Code Walkthrough: Termination and Results</a:t>
            </a:r>
            <a:endParaRPr lang="en-US" sz="2250" dirty="0"/>
          </a:p>
        </p:txBody>
      </p:sp>
      <p:sp>
        <p:nvSpPr>
          <p:cNvPr id="5" name="Shape 2"/>
          <p:cNvSpPr/>
          <p:nvPr/>
        </p:nvSpPr>
        <p:spPr>
          <a:xfrm>
            <a:off x="537567" y="1014055"/>
            <a:ext cx="6700838" cy="6798588"/>
          </a:xfrm>
          <a:prstGeom prst="roundRect">
            <a:avLst>
              <a:gd name="adj" fmla="val 1638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514707" y="1014055"/>
            <a:ext cx="91440" cy="6798588"/>
          </a:xfrm>
          <a:prstGeom prst="roundRect">
            <a:avLst>
              <a:gd name="adj" fmla="val 251954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82598" y="1190506"/>
            <a:ext cx="3033117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Advancing and Terminating the Loop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82598" y="1589127"/>
            <a:ext cx="6279356" cy="1704737"/>
          </a:xfrm>
          <a:prstGeom prst="roundRect">
            <a:avLst>
              <a:gd name="adj" fmla="val 13515"/>
            </a:avLst>
          </a:prstGeom>
          <a:solidFill>
            <a:srgbClr val="E6E6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74978" y="1589127"/>
            <a:ext cx="6294596" cy="1704737"/>
          </a:xfrm>
          <a:prstGeom prst="roundRect">
            <a:avLst>
              <a:gd name="adj" fmla="val 1351"/>
            </a:avLst>
          </a:prstGeom>
          <a:solidFill>
            <a:srgbClr val="E6E6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928568" y="1704261"/>
            <a:ext cx="5987415" cy="1474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p_idx = </a:t>
            </a:r>
            <a:r>
              <a:rPr lang="en-US" sz="120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q_idx</a:t>
            </a:r>
            <a:endParaRPr lang="en-US" sz="1200" dirty="0">
              <a:solidFill>
                <a:srgbClr val="00002E"/>
              </a:solidFill>
              <a:highlight>
                <a:srgbClr val="E6E6F2"/>
              </a:highlight>
              <a:latin typeface="Consolas" pitchFamily="34" charset="0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Check if we're back at the start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p_idx == </a:t>
            </a:r>
            <a:r>
              <a:rPr lang="en-US" sz="120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start_idx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break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782598" y="3466624"/>
            <a:ext cx="627935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snippet performs two crucial actions: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82598" y="3804523"/>
            <a:ext cx="6279356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Advancing the Current Point: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p_idx = q_idx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updates the current point in the hull construction. The point that was just identified as the "next" hull vertex (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q_idx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now becomes the anchor point (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p_idx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for the next iteration.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782598" y="4618315"/>
            <a:ext cx="6279356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Termination Condition: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algorithm checks if the newly added point (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p_idx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 is the same as the initial starting point (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start_idx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). If it is, the convex hull is complete, and the 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break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statement exits the main loop. This ensures the hull forms a closed polygon.</a:t>
            </a:r>
            <a:endParaRPr lang="en-US" sz="1200" dirty="0"/>
          </a:p>
        </p:txBody>
      </p:sp>
      <p:sp>
        <p:nvSpPr>
          <p:cNvPr id="14" name="Shape 11"/>
          <p:cNvSpPr/>
          <p:nvPr/>
        </p:nvSpPr>
        <p:spPr>
          <a:xfrm>
            <a:off x="7391995" y="1014055"/>
            <a:ext cx="6700838" cy="6798588"/>
          </a:xfrm>
          <a:prstGeom prst="roundRect">
            <a:avLst>
              <a:gd name="adj" fmla="val 1638"/>
            </a:avLst>
          </a:prstGeom>
          <a:solidFill>
            <a:srgbClr val="F3F3FF">
              <a:alpha val="75000"/>
            </a:srgbClr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7369135" y="1014055"/>
            <a:ext cx="91440" cy="6798588"/>
          </a:xfrm>
          <a:prstGeom prst="roundRect">
            <a:avLst>
              <a:gd name="adj" fmla="val 251954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7637026" y="1190506"/>
            <a:ext cx="2674620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Finalizing and Reporting Results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7637026" y="1589127"/>
            <a:ext cx="6279356" cy="2933462"/>
          </a:xfrm>
          <a:prstGeom prst="roundRect">
            <a:avLst>
              <a:gd name="adj" fmla="val 7854"/>
            </a:avLst>
          </a:prstGeom>
          <a:solidFill>
            <a:srgbClr val="E6E6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7629406" y="1589127"/>
            <a:ext cx="6294596" cy="2933462"/>
          </a:xfrm>
          <a:prstGeom prst="roundRect">
            <a:avLst>
              <a:gd name="adj" fmla="val 785"/>
            </a:avLst>
          </a:prstGeom>
          <a:solidFill>
            <a:srgbClr val="E6E6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7782997" y="1704261"/>
            <a:ext cx="5987415" cy="2703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end_time = </a:t>
            </a:r>
            <a:r>
              <a:rPr lang="en-US" sz="120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time.perf_counter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()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self.h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len(</a:t>
            </a:r>
            <a:r>
              <a:rPr lang="en-US" sz="120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self.hull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)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self.time_taken_ms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(end_time - self.start_time) * 1000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yield {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'status': 'finished’,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'</a:t>
            </a:r>
            <a:r>
              <a:rPr lang="en-US" sz="120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hull_so_far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': </a:t>
            </a:r>
            <a:r>
              <a:rPr lang="en-US" sz="120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self.hull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'time_ms': </a:t>
            </a:r>
            <a:r>
              <a:rPr lang="en-US" sz="1200" dirty="0" err="1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self.time_taken_ms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'complexity': f"Jarvis March: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O(nh) = {self.n} * {self.h} ops"}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7637026" y="4695349"/>
            <a:ext cx="6279356" cy="245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the hull construction loop concludes, this code block handles the final steps:</a:t>
            </a:r>
            <a:endParaRPr lang="en-US" sz="1200" dirty="0"/>
          </a:p>
        </p:txBody>
      </p:sp>
      <p:sp>
        <p:nvSpPr>
          <p:cNvPr id="21" name="Text 18"/>
          <p:cNvSpPr/>
          <p:nvPr/>
        </p:nvSpPr>
        <p:spPr>
          <a:xfrm>
            <a:off x="7637026" y="5033248"/>
            <a:ext cx="6279356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Calculating Execution Time: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end_time = time.perf_counter()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records the timestamp, allowing for the calculation of the total execution time in milliseconds by subtracting the previously stored 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start_time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1200" dirty="0"/>
          </a:p>
        </p:txBody>
      </p:sp>
      <p:sp>
        <p:nvSpPr>
          <p:cNvPr id="22" name="Text 19"/>
          <p:cNvSpPr/>
          <p:nvPr/>
        </p:nvSpPr>
        <p:spPr>
          <a:xfrm>
            <a:off x="7637026" y="5839420"/>
            <a:ext cx="6279356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Storing Hull Size: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self.h = len(self.hull)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captures the number of vertices found on the convex hull, which is important for understanding the algorithm's performance relative to the 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O(nh)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complexity.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7637026" y="6645592"/>
            <a:ext cx="6279356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Yielding Results: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The </a:t>
            </a:r>
            <a:r>
              <a:rPr lang="en-US" sz="1200" dirty="0">
                <a:solidFill>
                  <a:srgbClr val="00002E"/>
                </a:solidFill>
                <a:highlight>
                  <a:srgbClr val="E6E6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yield</a:t>
            </a:r>
            <a:r>
              <a:rPr lang="en-US" sz="1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statement returns a dictionary containing the final status, the complete list of hull vertices, the measured execution time, and an estimated complexity string. This structured output provides a clear summary of the algorithm's execution and outcome.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046208"/>
            <a:ext cx="6183154" cy="35387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5854184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7614761" y="26137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Start Screen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614761" y="3557111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Here's the start screen. It consists of a simple explanation of what the program does, along with a clear title and two options: 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7614761" y="492156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single algorithm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7614761" y="538829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dual algorithm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18429"/>
            <a:ext cx="6185535" cy="41943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18196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7614761" y="327207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Running algorithm 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614761" y="4215408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Jarvis algorithm works in its usual simple way. It starts by navigating between points to find the next correct step.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1703784"/>
            <a:ext cx="6185535" cy="42235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6196489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7614761" y="28889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Finish algorithm </a:t>
            </a:r>
            <a:endParaRPr lang="en-US" sz="4400" dirty="0"/>
          </a:p>
        </p:txBody>
      </p:sp>
      <p:sp>
        <p:nvSpPr>
          <p:cNvPr id="5" name="Text 2"/>
          <p:cNvSpPr/>
          <p:nvPr/>
        </p:nvSpPr>
        <p:spPr>
          <a:xfrm>
            <a:off x="7614761" y="3832265"/>
            <a:ext cx="6185535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program finishes applying the algorithm and displays it clearly: the vertices and edges are blue, and the entire area is colored red. The polygon appears here, which is, of course, a convex hull polygon.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213" y="593408"/>
            <a:ext cx="5077658" cy="634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13" y="1794510"/>
            <a:ext cx="4021812" cy="37201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5213" y="5757386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Algorithm options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755213" y="6290429"/>
            <a:ext cx="402181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single algorithm mode you can choose between the known algorithms </a:t>
            </a:r>
            <a:endParaRPr lang="en-US" sz="16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140" y="1794510"/>
            <a:ext cx="4021812" cy="13664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1140" y="3403759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Result After finish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5311140" y="3936802"/>
            <a:ext cx="402181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after finish. here the time take and the time complexity. O(nh)</a:t>
            </a:r>
            <a:endParaRPr lang="en-US" sz="16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067" y="1794510"/>
            <a:ext cx="4021812" cy="47485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7067" y="6785848"/>
            <a:ext cx="2538770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Live Analysis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9867067" y="7318891"/>
            <a:ext cx="4021812" cy="6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During running, each equation and each step is shown here instantly.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870835"/>
            <a:ext cx="5553194" cy="24878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82420" y="2697480"/>
            <a:ext cx="40057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Dual Algorithm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982420" y="3640812"/>
            <a:ext cx="4005739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Here, we can see how the dual mode works together for a clear comparison. The speed difference between the algorithms is also clear. The analysis is displayed immediately during running.</a:t>
            </a:r>
            <a:endParaRPr lang="en-US" sz="18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9693" y="2684740"/>
            <a:ext cx="1727954" cy="25134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51598"/>
            <a:ext cx="601301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What is a Convex Hull?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414588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Imagine stretching a rubber band around the outermost points. The resulting boundary is the convex hull—the minimal convex polygon containing all points.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3832860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86299" y="40950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Inner Points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86299" y="4590574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Excluded from the hull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3832860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440233" y="409503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Hull Points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40233" y="4590574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Form the boundary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6324124" y="5475089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86299" y="57372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Convex Property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86299" y="6232803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 inward angles</a:t>
            </a:r>
            <a:endParaRPr lang="en-US" sz="1850" dirty="0"/>
          </a:p>
        </p:txBody>
      </p:sp>
      <p:pic>
        <p:nvPicPr>
          <p:cNvPr id="15" name="Image 0" descr="preencoded.png">
            <a:extLst>
              <a:ext uri="{FF2B5EF4-FFF2-40B4-BE49-F238E27FC236}">
                <a16:creationId xmlns:a16="http://schemas.microsoft.com/office/drawing/2014/main" id="{8051096F-41A1-8EE9-DF9B-96E0D3990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86400" y="0"/>
            <a:ext cx="5486400" cy="8229600"/>
          </a:xfrm>
          <a:prstGeom prst="rect">
            <a:avLst/>
          </a:prstGeom>
        </p:spPr>
      </p:pic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B0AFACCB-1CA2-0A3C-1906-145A3DC44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486400" y="-92149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107996"/>
            <a:ext cx="706445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Gift Wrapping Intuition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3897" y="2178427"/>
            <a:ext cx="358973" cy="3589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01959" y="2170986"/>
            <a:ext cx="321409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Start at the Lowest Point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101959" y="266652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Always begin at the southernmost point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13897" y="3535740"/>
            <a:ext cx="358973" cy="3589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01959" y="3528298"/>
            <a:ext cx="36922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Wrap Around Systematically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1019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Turn counterclockwise to the next hull vertex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13897" y="4893052"/>
            <a:ext cx="358973" cy="35897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01959" y="4885611"/>
            <a:ext cx="29503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Check Every Candidate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101959" y="5381149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Compare all remaining points for the sharpest turn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3897" y="6250365"/>
            <a:ext cx="358973" cy="3589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01959" y="624292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Stop When Complete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101959" y="673846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Return to the starting point</a:t>
            </a:r>
            <a:endParaRPr lang="en-US" sz="1850" dirty="0"/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2122A866-DA49-4DBA-94AE-E708E09C7B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6304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065" y="561023"/>
            <a:ext cx="4794290" cy="599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Algorithm Steps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13065" y="1873329"/>
            <a:ext cx="6500217" cy="1483519"/>
          </a:xfrm>
          <a:prstGeom prst="roundRect">
            <a:avLst>
              <a:gd name="adj" fmla="val 7396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13065" y="1850469"/>
            <a:ext cx="6500217" cy="91440"/>
          </a:xfrm>
          <a:prstGeom prst="roundRect">
            <a:avLst>
              <a:gd name="adj" fmla="val 334255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3657481" y="1567696"/>
            <a:ext cx="611267" cy="611267"/>
          </a:xfrm>
          <a:prstGeom prst="roundRect">
            <a:avLst>
              <a:gd name="adj" fmla="val 149591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3882165" y="1659434"/>
            <a:ext cx="24443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39641" y="2382679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Initialize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39641" y="2804398"/>
            <a:ext cx="604706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Find point with lowest Y-coordinate (ties broken by smallest X)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16998" y="1873329"/>
            <a:ext cx="6500336" cy="1483519"/>
          </a:xfrm>
          <a:prstGeom prst="roundRect">
            <a:avLst>
              <a:gd name="adj" fmla="val 7396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8"/>
          <p:cNvSpPr/>
          <p:nvPr/>
        </p:nvSpPr>
        <p:spPr>
          <a:xfrm>
            <a:off x="7416998" y="1850469"/>
            <a:ext cx="6500336" cy="91440"/>
          </a:xfrm>
          <a:prstGeom prst="roundRect">
            <a:avLst>
              <a:gd name="adj" fmla="val 334255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9"/>
          <p:cNvSpPr/>
          <p:nvPr/>
        </p:nvSpPr>
        <p:spPr>
          <a:xfrm>
            <a:off x="10361533" y="1567696"/>
            <a:ext cx="611267" cy="611267"/>
          </a:xfrm>
          <a:prstGeom prst="roundRect">
            <a:avLst>
              <a:gd name="adj" fmla="val 149591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612048" y="1676171"/>
            <a:ext cx="24443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43574" y="2382679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Select Current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43574" y="2804398"/>
            <a:ext cx="604718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 hull construction from this point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13065" y="3866198"/>
            <a:ext cx="6500217" cy="1809393"/>
          </a:xfrm>
          <a:prstGeom prst="roundRect">
            <a:avLst>
              <a:gd name="adj" fmla="val 6064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13065" y="3843337"/>
            <a:ext cx="6500217" cy="91440"/>
          </a:xfrm>
          <a:prstGeom prst="roundRect">
            <a:avLst>
              <a:gd name="adj" fmla="val 334255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3657481" y="3560564"/>
            <a:ext cx="611267" cy="611267"/>
          </a:xfrm>
          <a:prstGeom prst="roundRect">
            <a:avLst>
              <a:gd name="adj" fmla="val 149591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3882166" y="3662483"/>
            <a:ext cx="24443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939641" y="4375547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Test All Points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39641" y="4797266"/>
            <a:ext cx="6047065" cy="651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For each unvisited point, calculate orientation relative to current hull edge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16998" y="3866198"/>
            <a:ext cx="6500336" cy="1809393"/>
          </a:xfrm>
          <a:prstGeom prst="roundRect">
            <a:avLst>
              <a:gd name="adj" fmla="val 6064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7416998" y="3843337"/>
            <a:ext cx="6500336" cy="91440"/>
          </a:xfrm>
          <a:prstGeom prst="roundRect">
            <a:avLst>
              <a:gd name="adj" fmla="val 334255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1"/>
          <p:cNvSpPr/>
          <p:nvPr/>
        </p:nvSpPr>
        <p:spPr>
          <a:xfrm>
            <a:off x="10361533" y="3560564"/>
            <a:ext cx="611267" cy="611267"/>
          </a:xfrm>
          <a:prstGeom prst="roundRect">
            <a:avLst>
              <a:gd name="adj" fmla="val 149591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Text 22"/>
          <p:cNvSpPr/>
          <p:nvPr/>
        </p:nvSpPr>
        <p:spPr>
          <a:xfrm>
            <a:off x="10595656" y="3650641"/>
            <a:ext cx="24443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1900" dirty="0"/>
          </a:p>
        </p:txBody>
      </p:sp>
      <p:sp>
        <p:nvSpPr>
          <p:cNvPr id="25" name="Text 23"/>
          <p:cNvSpPr/>
          <p:nvPr/>
        </p:nvSpPr>
        <p:spPr>
          <a:xfrm>
            <a:off x="7643574" y="4375547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Choose Next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643574" y="4797266"/>
            <a:ext cx="604718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Select point </a:t>
            </a:r>
            <a:r>
              <a:rPr lang="en-US" sz="160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making largest </a:t>
            </a: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counterclockwise turn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13065" y="6184940"/>
            <a:ext cx="6500217" cy="1483519"/>
          </a:xfrm>
          <a:prstGeom prst="roundRect">
            <a:avLst>
              <a:gd name="adj" fmla="val 7396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8" name="Shape 26"/>
          <p:cNvSpPr/>
          <p:nvPr/>
        </p:nvSpPr>
        <p:spPr>
          <a:xfrm>
            <a:off x="713065" y="6162080"/>
            <a:ext cx="6500217" cy="91440"/>
          </a:xfrm>
          <a:prstGeom prst="roundRect">
            <a:avLst>
              <a:gd name="adj" fmla="val 334255"/>
            </a:avLst>
          </a:prstGeom>
          <a:solidFill>
            <a:srgbClr val="018CE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9" name="Shape 27"/>
          <p:cNvSpPr/>
          <p:nvPr/>
        </p:nvSpPr>
        <p:spPr>
          <a:xfrm>
            <a:off x="3657481" y="5879306"/>
            <a:ext cx="611267" cy="611267"/>
          </a:xfrm>
          <a:prstGeom prst="roundRect">
            <a:avLst>
              <a:gd name="adj" fmla="val 149591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3898318" y="5995393"/>
            <a:ext cx="24443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5</a:t>
            </a:r>
            <a:endParaRPr lang="en-US" sz="1900" dirty="0"/>
          </a:p>
        </p:txBody>
      </p:sp>
      <p:sp>
        <p:nvSpPr>
          <p:cNvPr id="31" name="Text 29"/>
          <p:cNvSpPr/>
          <p:nvPr/>
        </p:nvSpPr>
        <p:spPr>
          <a:xfrm>
            <a:off x="939641" y="6694289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Add to Hull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939641" y="7116008"/>
            <a:ext cx="6047065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Mark point as hull vertex, update current position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7416998" y="6184940"/>
            <a:ext cx="6500336" cy="1483519"/>
          </a:xfrm>
          <a:prstGeom prst="roundRect">
            <a:avLst>
              <a:gd name="adj" fmla="val 7396"/>
            </a:avLst>
          </a:prstGeom>
          <a:solidFill>
            <a:srgbClr val="F3F3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32"/>
          <p:cNvSpPr/>
          <p:nvPr/>
        </p:nvSpPr>
        <p:spPr>
          <a:xfrm>
            <a:off x="7416998" y="6162080"/>
            <a:ext cx="6500336" cy="91440"/>
          </a:xfrm>
          <a:prstGeom prst="roundRect">
            <a:avLst>
              <a:gd name="adj" fmla="val 334255"/>
            </a:avLst>
          </a:prstGeom>
          <a:solidFill>
            <a:srgbClr val="DA33B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Shape 33"/>
          <p:cNvSpPr/>
          <p:nvPr/>
        </p:nvSpPr>
        <p:spPr>
          <a:xfrm>
            <a:off x="10361533" y="5879306"/>
            <a:ext cx="611267" cy="611267"/>
          </a:xfrm>
          <a:prstGeom prst="roundRect">
            <a:avLst>
              <a:gd name="adj" fmla="val 149591"/>
            </a:avLst>
          </a:prstGeom>
          <a:solidFill>
            <a:srgbClr val="2D4DF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6" name="Text 34"/>
          <p:cNvSpPr/>
          <p:nvPr/>
        </p:nvSpPr>
        <p:spPr>
          <a:xfrm>
            <a:off x="10544889" y="6032063"/>
            <a:ext cx="244435" cy="305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6</a:t>
            </a:r>
            <a:endParaRPr lang="en-US" sz="1900" dirty="0"/>
          </a:p>
        </p:txBody>
      </p:sp>
      <p:sp>
        <p:nvSpPr>
          <p:cNvPr id="37" name="Text 35"/>
          <p:cNvSpPr/>
          <p:nvPr/>
        </p:nvSpPr>
        <p:spPr>
          <a:xfrm>
            <a:off x="7643574" y="6694289"/>
            <a:ext cx="2397085" cy="2995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Repeat Until Done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7643574" y="7116008"/>
            <a:ext cx="6047184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Continue until returning to starting point</a:t>
            </a:r>
            <a:endParaRPr lang="en-US" sz="1600" dirty="0"/>
          </a:p>
        </p:txBody>
      </p:sp>
      <p:sp>
        <p:nvSpPr>
          <p:cNvPr id="39" name="Shape 3">
            <a:extLst>
              <a:ext uri="{FF2B5EF4-FFF2-40B4-BE49-F238E27FC236}">
                <a16:creationId xmlns:a16="http://schemas.microsoft.com/office/drawing/2014/main" id="{21686FA7-0728-B2AD-EE2F-61736B392059}"/>
              </a:ext>
            </a:extLst>
          </p:cNvPr>
          <p:cNvSpPr/>
          <p:nvPr/>
        </p:nvSpPr>
        <p:spPr>
          <a:xfrm>
            <a:off x="414814" y="8328244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0" name="Text 4">
            <a:extLst>
              <a:ext uri="{FF2B5EF4-FFF2-40B4-BE49-F238E27FC236}">
                <a16:creationId xmlns:a16="http://schemas.microsoft.com/office/drawing/2014/main" id="{5F189F90-0AFC-EC7D-AD4F-9EBE4AB72C23}"/>
              </a:ext>
            </a:extLst>
          </p:cNvPr>
          <p:cNvSpPr/>
          <p:nvPr/>
        </p:nvSpPr>
        <p:spPr>
          <a:xfrm>
            <a:off x="676989" y="85904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Positive Result</a:t>
            </a:r>
            <a:endParaRPr lang="en-US" sz="2200" dirty="0"/>
          </a:p>
        </p:txBody>
      </p:sp>
      <p:sp>
        <p:nvSpPr>
          <p:cNvPr id="41" name="Text 5">
            <a:extLst>
              <a:ext uri="{FF2B5EF4-FFF2-40B4-BE49-F238E27FC236}">
                <a16:creationId xmlns:a16="http://schemas.microsoft.com/office/drawing/2014/main" id="{AFF247B1-AA74-6B8E-E5BD-40E65AC0CCE6}"/>
              </a:ext>
            </a:extLst>
          </p:cNvPr>
          <p:cNvSpPr/>
          <p:nvPr/>
        </p:nvSpPr>
        <p:spPr>
          <a:xfrm>
            <a:off x="676989" y="9085958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Left turn (counterclockwise)</a:t>
            </a:r>
            <a:endParaRPr lang="en-US" sz="1850" dirty="0"/>
          </a:p>
        </p:txBody>
      </p:sp>
      <p:sp>
        <p:nvSpPr>
          <p:cNvPr id="42" name="Shape 6">
            <a:extLst>
              <a:ext uri="{FF2B5EF4-FFF2-40B4-BE49-F238E27FC236}">
                <a16:creationId xmlns:a16="http://schemas.microsoft.com/office/drawing/2014/main" id="{97DE731D-9B07-3118-789E-92EA02AF03B0}"/>
              </a:ext>
            </a:extLst>
          </p:cNvPr>
          <p:cNvSpPr/>
          <p:nvPr/>
        </p:nvSpPr>
        <p:spPr>
          <a:xfrm>
            <a:off x="4268748" y="8328244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 7">
            <a:extLst>
              <a:ext uri="{FF2B5EF4-FFF2-40B4-BE49-F238E27FC236}">
                <a16:creationId xmlns:a16="http://schemas.microsoft.com/office/drawing/2014/main" id="{01DA7CE0-BEAC-8D0C-F523-72F5CC8AD440}"/>
              </a:ext>
            </a:extLst>
          </p:cNvPr>
          <p:cNvSpPr/>
          <p:nvPr/>
        </p:nvSpPr>
        <p:spPr>
          <a:xfrm>
            <a:off x="4530923" y="859042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Negative Result</a:t>
            </a:r>
            <a:endParaRPr lang="en-US" sz="2200" dirty="0"/>
          </a:p>
        </p:txBody>
      </p:sp>
      <p:sp>
        <p:nvSpPr>
          <p:cNvPr id="44" name="Text 8">
            <a:extLst>
              <a:ext uri="{FF2B5EF4-FFF2-40B4-BE49-F238E27FC236}">
                <a16:creationId xmlns:a16="http://schemas.microsoft.com/office/drawing/2014/main" id="{66942B4E-89A8-B149-78ED-00309C691F30}"/>
              </a:ext>
            </a:extLst>
          </p:cNvPr>
          <p:cNvSpPr/>
          <p:nvPr/>
        </p:nvSpPr>
        <p:spPr>
          <a:xfrm>
            <a:off x="4530923" y="9085958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Right turn (clockwise)</a:t>
            </a:r>
            <a:endParaRPr lang="en-US" sz="1850" dirty="0"/>
          </a:p>
        </p:txBody>
      </p:sp>
      <p:sp>
        <p:nvSpPr>
          <p:cNvPr id="45" name="Shape 9">
            <a:extLst>
              <a:ext uri="{FF2B5EF4-FFF2-40B4-BE49-F238E27FC236}">
                <a16:creationId xmlns:a16="http://schemas.microsoft.com/office/drawing/2014/main" id="{CF4A4E4F-045C-1EF7-0980-E9E70F41141D}"/>
              </a:ext>
            </a:extLst>
          </p:cNvPr>
          <p:cNvSpPr/>
          <p:nvPr/>
        </p:nvSpPr>
        <p:spPr>
          <a:xfrm>
            <a:off x="414814" y="9970473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6" name="Text 10">
            <a:extLst>
              <a:ext uri="{FF2B5EF4-FFF2-40B4-BE49-F238E27FC236}">
                <a16:creationId xmlns:a16="http://schemas.microsoft.com/office/drawing/2014/main" id="{23E1AF77-F062-A551-3842-9867C3DBAD35}"/>
              </a:ext>
            </a:extLst>
          </p:cNvPr>
          <p:cNvSpPr/>
          <p:nvPr/>
        </p:nvSpPr>
        <p:spPr>
          <a:xfrm>
            <a:off x="676989" y="1023264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Zero Result</a:t>
            </a:r>
            <a:endParaRPr lang="en-US" sz="2200" dirty="0"/>
          </a:p>
        </p:txBody>
      </p:sp>
      <p:sp>
        <p:nvSpPr>
          <p:cNvPr id="47" name="Text 11">
            <a:extLst>
              <a:ext uri="{FF2B5EF4-FFF2-40B4-BE49-F238E27FC236}">
                <a16:creationId xmlns:a16="http://schemas.microsoft.com/office/drawing/2014/main" id="{09DA142F-8C58-BC59-9482-B59CE7E8BA35}"/>
              </a:ext>
            </a:extLst>
          </p:cNvPr>
          <p:cNvSpPr/>
          <p:nvPr/>
        </p:nvSpPr>
        <p:spPr>
          <a:xfrm>
            <a:off x="676989" y="10728187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Collinear (on the line)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00457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The Cross Product Orientation Test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56746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Cross Product Formula: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points P, Q, R: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253383"/>
            <a:ext cx="7468553" cy="827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endParaRPr lang="en-US" sz="21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3253383"/>
            <a:ext cx="7468553" cy="827723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837724" y="4384000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1099899" y="46461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Positive Result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1099899" y="5141714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Left turn (counterclockwise)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4691658" y="4384000"/>
            <a:ext cx="3614618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7"/>
          <p:cNvSpPr/>
          <p:nvPr/>
        </p:nvSpPr>
        <p:spPr>
          <a:xfrm>
            <a:off x="4953833" y="46461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Negative Result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4953833" y="5141714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Right turn (clockwise)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837724" y="6026229"/>
            <a:ext cx="7468553" cy="1402913"/>
          </a:xfrm>
          <a:prstGeom prst="roundRect">
            <a:avLst>
              <a:gd name="adj" fmla="val 25595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0"/>
          <p:cNvSpPr/>
          <p:nvPr/>
        </p:nvSpPr>
        <p:spPr>
          <a:xfrm>
            <a:off x="1099899" y="628840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Zero Result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1099899" y="6783943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Collinear (on the line)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4025"/>
            <a:ext cx="748450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Example: Seven Points Setup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1956792"/>
            <a:ext cx="12954952" cy="5498783"/>
          </a:xfrm>
          <a:prstGeom prst="roundRect">
            <a:avLst>
              <a:gd name="adj" fmla="val 65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45344" y="1964412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84659" y="211562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Point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323398" y="211562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X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558326" y="2115622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93254" y="2115622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Notes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45344" y="2649855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84659" y="2801064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323398" y="2801064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558326" y="2801064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793254" y="2801064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Starting point (lowest Y)</a:t>
            </a:r>
            <a:endParaRPr lang="en-US" sz="1850" dirty="0"/>
          </a:p>
        </p:txBody>
      </p:sp>
      <p:sp>
        <p:nvSpPr>
          <p:cNvPr id="14" name="Shape 12"/>
          <p:cNvSpPr/>
          <p:nvPr/>
        </p:nvSpPr>
        <p:spPr>
          <a:xfrm>
            <a:off x="845344" y="3335298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84659" y="348650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4323398" y="3486507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7558326" y="3486507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793254" y="3486507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19" name="Shape 17"/>
          <p:cNvSpPr/>
          <p:nvPr/>
        </p:nvSpPr>
        <p:spPr>
          <a:xfrm>
            <a:off x="845344" y="4020741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1084659" y="417195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4323398" y="4171950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7558326" y="4171950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0793254" y="4171950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45344" y="4706183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84659" y="48573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4323398" y="485739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7558326" y="4857393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10793254" y="4857393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29" name="Shape 27"/>
          <p:cNvSpPr/>
          <p:nvPr/>
        </p:nvSpPr>
        <p:spPr>
          <a:xfrm>
            <a:off x="845344" y="5391626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0" name="Text 28"/>
          <p:cNvSpPr/>
          <p:nvPr/>
        </p:nvSpPr>
        <p:spPr>
          <a:xfrm>
            <a:off x="1084659" y="55428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4323398" y="55428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7558326" y="5542836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endParaRPr lang="en-US" sz="1850" dirty="0"/>
          </a:p>
        </p:txBody>
      </p:sp>
      <p:sp>
        <p:nvSpPr>
          <p:cNvPr id="33" name="Text 31"/>
          <p:cNvSpPr/>
          <p:nvPr/>
        </p:nvSpPr>
        <p:spPr>
          <a:xfrm>
            <a:off x="10793254" y="5542836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Interior point</a:t>
            </a:r>
            <a:endParaRPr lang="en-US" sz="1850" dirty="0"/>
          </a:p>
        </p:txBody>
      </p:sp>
      <p:sp>
        <p:nvSpPr>
          <p:cNvPr id="34" name="Shape 32"/>
          <p:cNvSpPr/>
          <p:nvPr/>
        </p:nvSpPr>
        <p:spPr>
          <a:xfrm>
            <a:off x="845344" y="6077069"/>
            <a:ext cx="1293971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5" name="Text 33"/>
          <p:cNvSpPr/>
          <p:nvPr/>
        </p:nvSpPr>
        <p:spPr>
          <a:xfrm>
            <a:off x="1084659" y="6228278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</a:t>
            </a:r>
            <a:endParaRPr lang="en-US" sz="1850" dirty="0"/>
          </a:p>
        </p:txBody>
      </p:sp>
      <p:sp>
        <p:nvSpPr>
          <p:cNvPr id="36" name="Text 34"/>
          <p:cNvSpPr/>
          <p:nvPr/>
        </p:nvSpPr>
        <p:spPr>
          <a:xfrm>
            <a:off x="4323398" y="6228278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endParaRPr lang="en-US" sz="1850" dirty="0"/>
          </a:p>
        </p:txBody>
      </p:sp>
      <p:sp>
        <p:nvSpPr>
          <p:cNvPr id="37" name="Text 35"/>
          <p:cNvSpPr/>
          <p:nvPr/>
        </p:nvSpPr>
        <p:spPr>
          <a:xfrm>
            <a:off x="7558326" y="6228278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10793254" y="6228278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Interior point</a:t>
            </a:r>
            <a:endParaRPr lang="en-US" sz="1850" dirty="0"/>
          </a:p>
        </p:txBody>
      </p:sp>
      <p:sp>
        <p:nvSpPr>
          <p:cNvPr id="39" name="Shape 37"/>
          <p:cNvSpPr/>
          <p:nvPr/>
        </p:nvSpPr>
        <p:spPr>
          <a:xfrm>
            <a:off x="845344" y="6762512"/>
            <a:ext cx="1293971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Text 38"/>
          <p:cNvSpPr/>
          <p:nvPr/>
        </p:nvSpPr>
        <p:spPr>
          <a:xfrm>
            <a:off x="1084659" y="6913721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</a:t>
            </a:r>
            <a:endParaRPr lang="en-US" sz="1850" dirty="0"/>
          </a:p>
        </p:txBody>
      </p:sp>
      <p:sp>
        <p:nvSpPr>
          <p:cNvPr id="41" name="Text 39"/>
          <p:cNvSpPr/>
          <p:nvPr/>
        </p:nvSpPr>
        <p:spPr>
          <a:xfrm>
            <a:off x="4323398" y="6913721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2</a:t>
            </a:r>
            <a:endParaRPr lang="en-US" sz="1850" dirty="0"/>
          </a:p>
        </p:txBody>
      </p:sp>
      <p:sp>
        <p:nvSpPr>
          <p:cNvPr id="42" name="Text 40"/>
          <p:cNvSpPr/>
          <p:nvPr/>
        </p:nvSpPr>
        <p:spPr>
          <a:xfrm>
            <a:off x="7558326" y="6913721"/>
            <a:ext cx="274867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endParaRPr lang="en-US" sz="1850" dirty="0"/>
          </a:p>
        </p:txBody>
      </p:sp>
      <p:sp>
        <p:nvSpPr>
          <p:cNvPr id="43" name="Text 41"/>
          <p:cNvSpPr/>
          <p:nvPr/>
        </p:nvSpPr>
        <p:spPr>
          <a:xfrm>
            <a:off x="10793254" y="6913721"/>
            <a:ext cx="275248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6613" y="761048"/>
            <a:ext cx="5043964" cy="6304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Step-by-Step Trace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6613" y="1712952"/>
            <a:ext cx="482322" cy="482322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326445" y="1764923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933248" y="1786533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A(0,0)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33248" y="2230279"/>
            <a:ext cx="694694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all 6 points; choose B(2,0) for rightmost-most counterclockwise turn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36613" y="3001804"/>
            <a:ext cx="482322" cy="482322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326445" y="3053775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933248" y="3075384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B(2,0)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933248" y="3519130"/>
            <a:ext cx="69469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remaining points; C(2,2) makes largest counterclockwise turn from edge AB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6236613" y="4633555"/>
            <a:ext cx="482322" cy="482322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326445" y="4685526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350" dirty="0"/>
          </a:p>
        </p:txBody>
      </p:sp>
      <p:sp>
        <p:nvSpPr>
          <p:cNvPr id="14" name="Text 11"/>
          <p:cNvSpPr/>
          <p:nvPr/>
        </p:nvSpPr>
        <p:spPr>
          <a:xfrm>
            <a:off x="6933248" y="4707136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C(2,2)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933248" y="5150882"/>
            <a:ext cx="69469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remaining points; D(0,2) makes largest counterclockwise turn from edge BC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6236613" y="6265307"/>
            <a:ext cx="482322" cy="482322"/>
          </a:xfrm>
          <a:prstGeom prst="roundRect">
            <a:avLst>
              <a:gd name="adj" fmla="val 66668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326445" y="6317278"/>
            <a:ext cx="302538" cy="3782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4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6933248" y="6338888"/>
            <a:ext cx="2521982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From D(0,2)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6933248" y="6782633"/>
            <a:ext cx="694694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Test remaining points; A(0,0) makes largest counterclockwise turn from edge CD—algorithm complete</a:t>
            </a:r>
            <a:endParaRPr lang="en-US" sz="16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734622"/>
            <a:ext cx="633793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Final Convex Hull Result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79761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Hull Vertices (in order):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 → B → C → D → A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3449836"/>
            <a:ext cx="3614618" cy="1402913"/>
          </a:xfrm>
          <a:prstGeom prst="roundRect">
            <a:avLst>
              <a:gd name="adj" fmla="val 40951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099899" y="37120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Hull Points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99899" y="4207550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A(0,0), B(2,0), C(2,2), D(0,2)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449836"/>
            <a:ext cx="3614618" cy="1402913"/>
          </a:xfrm>
          <a:prstGeom prst="roundRect">
            <a:avLst>
              <a:gd name="adj" fmla="val 40951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953833" y="37120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Interior Points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53833" y="4207550"/>
            <a:ext cx="309026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E(1,1), F(1,2), G(2,1)</a:t>
            </a:r>
            <a:endParaRPr lang="en-US" sz="1850" dirty="0"/>
          </a:p>
        </p:txBody>
      </p:sp>
      <p:sp>
        <p:nvSpPr>
          <p:cNvPr id="11" name="Shape 8"/>
          <p:cNvSpPr/>
          <p:nvPr/>
        </p:nvSpPr>
        <p:spPr>
          <a:xfrm>
            <a:off x="837724" y="5092065"/>
            <a:ext cx="7468553" cy="1402913"/>
          </a:xfrm>
          <a:prstGeom prst="roundRect">
            <a:avLst>
              <a:gd name="adj" fmla="val 40951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99899" y="53542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Hull Shape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99899" y="5849779"/>
            <a:ext cx="694420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Square with perimeter 8 units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33356"/>
            <a:ext cx="743104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Jarvis March vs Graham Scan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316123"/>
            <a:ext cx="12954952" cy="4127897"/>
          </a:xfrm>
          <a:prstGeom prst="roundRect">
            <a:avLst>
              <a:gd name="adj" fmla="val 869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45344" y="2323743"/>
            <a:ext cx="1293840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86088" y="2474952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Aspect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402223" y="2474952"/>
            <a:ext cx="382607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Jarvis March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714548" y="2474952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Graham Scan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845344" y="3009186"/>
            <a:ext cx="1293840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86088" y="3160395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Starting Point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5402223" y="3160395"/>
            <a:ext cx="382607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Lowest Y coordinate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714548" y="3160395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Lowest Y, then sort by angle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45344" y="3694628"/>
            <a:ext cx="1293840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086088" y="3845838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Time Complexity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402223" y="3845838"/>
            <a:ext cx="382607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O(n·h)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714548" y="3845838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O(n log n)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45344" y="4380071"/>
            <a:ext cx="1293840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86088" y="4531281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Best Use Case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5402223" y="4531281"/>
            <a:ext cx="382607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Few hull points (h small)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714548" y="4531281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Large datasets (n very large)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45344" y="5065514"/>
            <a:ext cx="12938403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086088" y="5216723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Space Complexity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5402223" y="5216723"/>
            <a:ext cx="382607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O(h)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9714548" y="5216723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O(n)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45344" y="5750957"/>
            <a:ext cx="12938403" cy="68544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1086088" y="5902166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Approach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5402223" y="5902166"/>
            <a:ext cx="382607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Sequential wrapping</a:t>
            </a:r>
            <a:endParaRPr lang="en-US" sz="1850" dirty="0"/>
          </a:p>
        </p:txBody>
      </p:sp>
      <p:sp>
        <p:nvSpPr>
          <p:cNvPr id="27" name="Text 25"/>
          <p:cNvSpPr/>
          <p:nvPr/>
        </p:nvSpPr>
        <p:spPr>
          <a:xfrm>
            <a:off x="9714548" y="5902166"/>
            <a:ext cx="38298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Stack-based with preprocessing</a:t>
            </a:r>
            <a:endParaRPr lang="en-US" sz="1850" dirty="0"/>
          </a:p>
        </p:txBody>
      </p:sp>
      <p:sp>
        <p:nvSpPr>
          <p:cNvPr id="28" name="Text 26"/>
          <p:cNvSpPr/>
          <p:nvPr/>
        </p:nvSpPr>
        <p:spPr>
          <a:xfrm>
            <a:off x="837724" y="671322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Jarvis: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Small hull relative to n. </a:t>
            </a:r>
            <a:r>
              <a:rPr lang="en-US" sz="1850" b="1" dirty="0">
                <a:solidFill>
                  <a:srgbClr val="DA33B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Choose Graham:</a:t>
            </a:r>
            <a:r>
              <a:rPr lang="en-US" sz="185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Large datasets requiring general efficiency.</a:t>
            </a:r>
            <a:endParaRPr lang="en-US" sz="18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1535</Words>
  <Application>Microsoft Office PowerPoint</Application>
  <PresentationFormat>Custom</PresentationFormat>
  <Paragraphs>205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Nunito Semi Bold</vt:lpstr>
      <vt:lpstr>Consolas</vt:lpstr>
      <vt:lpstr>Arial</vt:lpstr>
      <vt:lpstr>PT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mohab kamle</dc:creator>
  <cp:lastModifiedBy>mohab kamle</cp:lastModifiedBy>
  <cp:revision>4</cp:revision>
  <dcterms:created xsi:type="dcterms:W3CDTF">2025-10-24T13:03:03Z</dcterms:created>
  <dcterms:modified xsi:type="dcterms:W3CDTF">2025-10-24T15:35:54Z</dcterms:modified>
</cp:coreProperties>
</file>